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Heebo"/>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eeb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Heebo-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01e5b8583a20-1rmFu: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01e5b8583a20-1rmFu: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30cb4541e1c7-10oOBE: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30cb4541e1c7-10oOBE: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6819b3132205-11x2Hx: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6819b3132205-11x2Hx: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5a1a12cbdcfb-12q3fy: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5a1a12cbdcfb-12q3fy: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4539958050ca-13Nf2t: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4539958050ca-13Nf2t: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8e02790165b7-22psw: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8e02790165b7-22psw: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640f23c791b7-3T7xW: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640f23c791b7-3T7xW: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5949f955f6ff-42qKd: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5949f955f6ff-42qKd: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8c8e3f0850c5-5PE3X: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8c8e3f0850c5-5PE3X: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e5c47f47b503-6SEYd: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e5c47f47b503-6SEYd: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391392ce9a96-7JHT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391392ce9a96-7JHT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a1cc29d386d8-8lm0l: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a1cc29d386d8-8lm0l: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095700199577-9i8x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095700199577-9i8x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nvSpPr>
        <p:spPr>
          <a:xfrm>
            <a:off x="3639312" y="658368"/>
            <a:ext cx="4992600" cy="2779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3300">
                <a:solidFill>
                  <a:srgbClr val="272420"/>
                </a:solidFill>
                <a:latin typeface="Heebo"/>
                <a:ea typeface="Heebo"/>
                <a:cs typeface="Heebo"/>
                <a:sym typeface="Heebo"/>
              </a:rPr>
              <a:t>Plateforme de Vente et de Dons d'Objets Geek</a:t>
            </a:r>
            <a:endParaRPr sz="3300">
              <a:solidFill>
                <a:srgbClr val="272420"/>
              </a:solidFill>
              <a:latin typeface="Heebo"/>
              <a:ea typeface="Heebo"/>
              <a:cs typeface="Heebo"/>
              <a:sym typeface="Heebo"/>
            </a:endParaRPr>
          </a:p>
        </p:txBody>
      </p:sp>
      <p:sp>
        <p:nvSpPr>
          <p:cNvPr id="55" name="Google Shape;55;p13"/>
          <p:cNvSpPr txBox="1"/>
          <p:nvPr/>
        </p:nvSpPr>
        <p:spPr>
          <a:xfrm>
            <a:off x="3639312" y="3447288"/>
            <a:ext cx="4992600" cy="1033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272420"/>
                </a:solidFill>
                <a:latin typeface="Heebo"/>
                <a:ea typeface="Heebo"/>
                <a:cs typeface="Heebo"/>
                <a:sym typeface="Heebo"/>
              </a:rPr>
              <a:t>Chareuf Afroul Mohammed</a:t>
            </a:r>
            <a:endParaRPr>
              <a:solidFill>
                <a:srgbClr val="272420"/>
              </a:solidFill>
              <a:latin typeface="Heebo"/>
              <a:ea typeface="Heebo"/>
              <a:cs typeface="Heebo"/>
              <a:sym typeface="Heeb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155" name="Shape 155"/>
        <p:cNvGrpSpPr/>
        <p:nvPr/>
      </p:nvGrpSpPr>
      <p:grpSpPr>
        <a:xfrm>
          <a:off x="0" y="0"/>
          <a:ext cx="0" cy="0"/>
          <a:chOff x="0" y="0"/>
          <a:chExt cx="0" cy="0"/>
        </a:xfrm>
      </p:grpSpPr>
      <p:sp>
        <p:nvSpPr>
          <p:cNvPr id="156" name="Google Shape;156;p22"/>
          <p:cNvSpPr txBox="1"/>
          <p:nvPr/>
        </p:nvSpPr>
        <p:spPr>
          <a:xfrm>
            <a:off x="3337560" y="457200"/>
            <a:ext cx="53493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Collaboration et Suivi</a:t>
            </a:r>
            <a:endParaRPr sz="2400">
              <a:solidFill>
                <a:srgbClr val="272420"/>
              </a:solidFill>
              <a:latin typeface="Heebo"/>
              <a:ea typeface="Heebo"/>
              <a:cs typeface="Heebo"/>
              <a:sym typeface="Heebo"/>
            </a:endParaRPr>
          </a:p>
        </p:txBody>
      </p:sp>
      <p:sp>
        <p:nvSpPr>
          <p:cNvPr id="157" name="Google Shape;157;p22"/>
          <p:cNvSpPr txBox="1"/>
          <p:nvPr/>
        </p:nvSpPr>
        <p:spPr>
          <a:xfrm>
            <a:off x="3337560" y="923544"/>
            <a:ext cx="53493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158" name="Google Shape;158;p22"/>
          <p:cNvSpPr txBox="1"/>
          <p:nvPr/>
        </p:nvSpPr>
        <p:spPr>
          <a:xfrm>
            <a:off x="3337560" y="1325880"/>
            <a:ext cx="5349300" cy="759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GitHub</a:t>
            </a:r>
            <a:endParaRPr b="1" sz="1200">
              <a:solidFill>
                <a:srgbClr val="272420"/>
              </a:solidFill>
              <a:latin typeface="Heebo"/>
              <a:ea typeface="Heebo"/>
              <a:cs typeface="Heebo"/>
              <a:sym typeface="Heebo"/>
            </a:endParaRPr>
          </a:p>
        </p:txBody>
      </p:sp>
      <p:sp>
        <p:nvSpPr>
          <p:cNvPr id="159" name="Google Shape;159;p22"/>
          <p:cNvSpPr txBox="1"/>
          <p:nvPr/>
        </p:nvSpPr>
        <p:spPr>
          <a:xfrm>
            <a:off x="3337560" y="1929384"/>
            <a:ext cx="5349300" cy="1079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Suivi du code et branches (main, dev, feature).</a:t>
            </a:r>
            <a:endParaRPr sz="1100">
              <a:solidFill>
                <a:srgbClr val="272420"/>
              </a:solidFill>
              <a:latin typeface="Heebo"/>
              <a:ea typeface="Heebo"/>
              <a:cs typeface="Heebo"/>
              <a:sym typeface="Heebo"/>
            </a:endParaRPr>
          </a:p>
        </p:txBody>
      </p:sp>
      <p:sp>
        <p:nvSpPr>
          <p:cNvPr id="160" name="Google Shape;160;p22"/>
          <p:cNvSpPr txBox="1"/>
          <p:nvPr/>
        </p:nvSpPr>
        <p:spPr>
          <a:xfrm>
            <a:off x="3337560" y="3008376"/>
            <a:ext cx="5349300" cy="759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Trello</a:t>
            </a:r>
            <a:endParaRPr b="1" sz="1200">
              <a:solidFill>
                <a:srgbClr val="272420"/>
              </a:solidFill>
              <a:latin typeface="Heebo"/>
              <a:ea typeface="Heebo"/>
              <a:cs typeface="Heebo"/>
              <a:sym typeface="Heebo"/>
            </a:endParaRPr>
          </a:p>
        </p:txBody>
      </p:sp>
      <p:sp>
        <p:nvSpPr>
          <p:cNvPr id="161" name="Google Shape;161;p22"/>
          <p:cNvSpPr txBox="1"/>
          <p:nvPr/>
        </p:nvSpPr>
        <p:spPr>
          <a:xfrm>
            <a:off x="3337560" y="3611880"/>
            <a:ext cx="5349300" cy="1079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Suivi des tâches collaboratives.</a:t>
            </a:r>
            <a:endParaRPr sz="1100">
              <a:solidFill>
                <a:srgbClr val="272420"/>
              </a:solidFill>
              <a:latin typeface="Heebo"/>
              <a:ea typeface="Heebo"/>
              <a:cs typeface="Heebo"/>
              <a:sym typeface="Heebo"/>
            </a:endParaRPr>
          </a:p>
        </p:txBody>
      </p:sp>
      <p:pic>
        <p:nvPicPr>
          <p:cNvPr id="162" name="Google Shape;162;p22"/>
          <p:cNvPicPr preferRelativeResize="0"/>
          <p:nvPr/>
        </p:nvPicPr>
        <p:blipFill>
          <a:blip r:embed="rId3">
            <a:alphaModFix/>
          </a:blip>
          <a:stretch>
            <a:fillRect/>
          </a:stretch>
        </p:blipFill>
        <p:spPr>
          <a:xfrm>
            <a:off x="1294" y="0"/>
            <a:ext cx="2877773" cy="51480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166" name="Shape 166"/>
        <p:cNvGrpSpPr/>
        <p:nvPr/>
      </p:nvGrpSpPr>
      <p:grpSpPr>
        <a:xfrm>
          <a:off x="0" y="0"/>
          <a:ext cx="0" cy="0"/>
          <a:chOff x="0" y="0"/>
          <a:chExt cx="0" cy="0"/>
        </a:xfrm>
      </p:grpSpPr>
      <p:sp>
        <p:nvSpPr>
          <p:cNvPr id="167" name="Google Shape;167;p23"/>
          <p:cNvSpPr txBox="1"/>
          <p:nvPr/>
        </p:nvSpPr>
        <p:spPr>
          <a:xfrm>
            <a:off x="457200" y="457200"/>
            <a:ext cx="82296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Tests et Visualisation</a:t>
            </a:r>
            <a:endParaRPr sz="2400">
              <a:solidFill>
                <a:srgbClr val="272420"/>
              </a:solidFill>
              <a:latin typeface="Heebo"/>
              <a:ea typeface="Heebo"/>
              <a:cs typeface="Heebo"/>
              <a:sym typeface="Heebo"/>
            </a:endParaRPr>
          </a:p>
        </p:txBody>
      </p:sp>
      <p:sp>
        <p:nvSpPr>
          <p:cNvPr id="168" name="Google Shape;168;p23"/>
          <p:cNvSpPr txBox="1"/>
          <p:nvPr/>
        </p:nvSpPr>
        <p:spPr>
          <a:xfrm>
            <a:off x="457200" y="923544"/>
            <a:ext cx="82296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169" name="Google Shape;169;p23"/>
          <p:cNvSpPr txBox="1"/>
          <p:nvPr/>
        </p:nvSpPr>
        <p:spPr>
          <a:xfrm>
            <a:off x="4114800" y="1325880"/>
            <a:ext cx="4572000" cy="759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Postman</a:t>
            </a:r>
            <a:endParaRPr b="1" sz="1200">
              <a:solidFill>
                <a:srgbClr val="272420"/>
              </a:solidFill>
              <a:latin typeface="Heebo"/>
              <a:ea typeface="Heebo"/>
              <a:cs typeface="Heebo"/>
              <a:sym typeface="Heebo"/>
            </a:endParaRPr>
          </a:p>
        </p:txBody>
      </p:sp>
      <p:sp>
        <p:nvSpPr>
          <p:cNvPr id="170" name="Google Shape;170;p23"/>
          <p:cNvSpPr txBox="1"/>
          <p:nvPr/>
        </p:nvSpPr>
        <p:spPr>
          <a:xfrm>
            <a:off x="4114800" y="1929384"/>
            <a:ext cx="4572000" cy="1079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Tests des routes API.</a:t>
            </a:r>
            <a:endParaRPr sz="1100">
              <a:solidFill>
                <a:srgbClr val="272420"/>
              </a:solidFill>
              <a:latin typeface="Heebo"/>
              <a:ea typeface="Heebo"/>
              <a:cs typeface="Heebo"/>
              <a:sym typeface="Heebo"/>
            </a:endParaRPr>
          </a:p>
        </p:txBody>
      </p:sp>
      <p:sp>
        <p:nvSpPr>
          <p:cNvPr id="171" name="Google Shape;171;p23"/>
          <p:cNvSpPr txBox="1"/>
          <p:nvPr/>
        </p:nvSpPr>
        <p:spPr>
          <a:xfrm>
            <a:off x="4114800" y="3008376"/>
            <a:ext cx="4572000" cy="759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MongoDB Compass</a:t>
            </a:r>
            <a:endParaRPr b="1" sz="1200">
              <a:solidFill>
                <a:srgbClr val="272420"/>
              </a:solidFill>
              <a:latin typeface="Heebo"/>
              <a:ea typeface="Heebo"/>
              <a:cs typeface="Heebo"/>
              <a:sym typeface="Heebo"/>
            </a:endParaRPr>
          </a:p>
        </p:txBody>
      </p:sp>
      <p:sp>
        <p:nvSpPr>
          <p:cNvPr id="172" name="Google Shape;172;p23"/>
          <p:cNvSpPr txBox="1"/>
          <p:nvPr/>
        </p:nvSpPr>
        <p:spPr>
          <a:xfrm>
            <a:off x="4114800" y="3611880"/>
            <a:ext cx="4572000" cy="1079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Visualisation des données.</a:t>
            </a:r>
            <a:endParaRPr sz="1100">
              <a:solidFill>
                <a:srgbClr val="272420"/>
              </a:solidFill>
              <a:latin typeface="Heebo"/>
              <a:ea typeface="Heebo"/>
              <a:cs typeface="Heebo"/>
              <a:sym typeface="Heebo"/>
            </a:endParaRPr>
          </a:p>
        </p:txBody>
      </p:sp>
      <p:pic>
        <p:nvPicPr>
          <p:cNvPr id="173" name="Google Shape;173;p23"/>
          <p:cNvPicPr preferRelativeResize="0"/>
          <p:nvPr/>
        </p:nvPicPr>
        <p:blipFill>
          <a:blip r:embed="rId3">
            <a:alphaModFix/>
          </a:blip>
          <a:stretch>
            <a:fillRect/>
          </a:stretch>
        </p:blipFill>
        <p:spPr>
          <a:xfrm>
            <a:off x="698863" y="1773936"/>
            <a:ext cx="3174276" cy="246888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177" name="Shape 177"/>
        <p:cNvGrpSpPr/>
        <p:nvPr/>
      </p:nvGrpSpPr>
      <p:grpSpPr>
        <a:xfrm>
          <a:off x="0" y="0"/>
          <a:ext cx="0" cy="0"/>
          <a:chOff x="0" y="0"/>
          <a:chExt cx="0" cy="0"/>
        </a:xfrm>
      </p:grpSpPr>
      <p:sp>
        <p:nvSpPr>
          <p:cNvPr id="178" name="Google Shape;178;p24"/>
          <p:cNvSpPr txBox="1"/>
          <p:nvPr/>
        </p:nvSpPr>
        <p:spPr>
          <a:xfrm>
            <a:off x="3337560" y="457200"/>
            <a:ext cx="53493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Diagrammes et Ressources</a:t>
            </a:r>
            <a:endParaRPr sz="2400">
              <a:solidFill>
                <a:srgbClr val="272420"/>
              </a:solidFill>
              <a:latin typeface="Heebo"/>
              <a:ea typeface="Heebo"/>
              <a:cs typeface="Heebo"/>
              <a:sym typeface="Heebo"/>
            </a:endParaRPr>
          </a:p>
        </p:txBody>
      </p:sp>
      <p:sp>
        <p:nvSpPr>
          <p:cNvPr id="179" name="Google Shape;179;p24"/>
          <p:cNvSpPr txBox="1"/>
          <p:nvPr/>
        </p:nvSpPr>
        <p:spPr>
          <a:xfrm>
            <a:off x="3337560" y="923544"/>
            <a:ext cx="53493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180" name="Google Shape;180;p24"/>
          <p:cNvSpPr txBox="1"/>
          <p:nvPr/>
        </p:nvSpPr>
        <p:spPr>
          <a:xfrm>
            <a:off x="3337560" y="1325880"/>
            <a:ext cx="5349300" cy="3365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Diagrammes: Diagramme de Classe UML pour structurer les entités. Diagramme d'Activité pour les processus principaux. Carte Mentale pour une vue d’ensemble des fonctionnalités.</a:t>
            </a:r>
            <a:endParaRPr sz="1100">
              <a:solidFill>
                <a:srgbClr val="272420"/>
              </a:solidFill>
              <a:latin typeface="Heebo"/>
              <a:ea typeface="Heebo"/>
              <a:cs typeface="Heebo"/>
              <a:sym typeface="Heebo"/>
            </a:endParaRPr>
          </a:p>
        </p:txBody>
      </p:sp>
      <p:pic>
        <p:nvPicPr>
          <p:cNvPr id="181" name="Google Shape;181;p24"/>
          <p:cNvPicPr preferRelativeResize="0"/>
          <p:nvPr/>
        </p:nvPicPr>
        <p:blipFill>
          <a:blip r:embed="rId3">
            <a:alphaModFix/>
          </a:blip>
          <a:stretch>
            <a:fillRect/>
          </a:stretch>
        </p:blipFill>
        <p:spPr>
          <a:xfrm>
            <a:off x="1294" y="0"/>
            <a:ext cx="2877773" cy="514807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185" name="Shape 185"/>
        <p:cNvGrpSpPr/>
        <p:nvPr/>
      </p:nvGrpSpPr>
      <p:grpSpPr>
        <a:xfrm>
          <a:off x="0" y="0"/>
          <a:ext cx="0" cy="0"/>
          <a:chOff x="0" y="0"/>
          <a:chExt cx="0" cy="0"/>
        </a:xfrm>
      </p:grpSpPr>
      <p:sp>
        <p:nvSpPr>
          <p:cNvPr id="186" name="Google Shape;186;p25"/>
          <p:cNvSpPr txBox="1"/>
          <p:nvPr/>
        </p:nvSpPr>
        <p:spPr>
          <a:xfrm>
            <a:off x="457200" y="457200"/>
            <a:ext cx="82296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Organisation des Équipes</a:t>
            </a:r>
            <a:endParaRPr sz="2400">
              <a:solidFill>
                <a:srgbClr val="272420"/>
              </a:solidFill>
              <a:latin typeface="Heebo"/>
              <a:ea typeface="Heebo"/>
              <a:cs typeface="Heebo"/>
              <a:sym typeface="Heebo"/>
            </a:endParaRPr>
          </a:p>
        </p:txBody>
      </p:sp>
      <p:sp>
        <p:nvSpPr>
          <p:cNvPr id="187" name="Google Shape;187;p25"/>
          <p:cNvSpPr txBox="1"/>
          <p:nvPr/>
        </p:nvSpPr>
        <p:spPr>
          <a:xfrm>
            <a:off x="457200" y="923544"/>
            <a:ext cx="82296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188" name="Google Shape;188;p25"/>
          <p:cNvSpPr txBox="1"/>
          <p:nvPr/>
        </p:nvSpPr>
        <p:spPr>
          <a:xfrm>
            <a:off x="457200" y="1325880"/>
            <a:ext cx="8229600" cy="493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Rôles dans les Équipes</a:t>
            </a:r>
            <a:endParaRPr b="1" sz="1200">
              <a:solidFill>
                <a:srgbClr val="272420"/>
              </a:solidFill>
              <a:latin typeface="Heebo"/>
              <a:ea typeface="Heebo"/>
              <a:cs typeface="Heebo"/>
              <a:sym typeface="Heebo"/>
            </a:endParaRPr>
          </a:p>
        </p:txBody>
      </p:sp>
      <p:sp>
        <p:nvSpPr>
          <p:cNvPr id="189" name="Google Shape;189;p25"/>
          <p:cNvSpPr txBox="1"/>
          <p:nvPr/>
        </p:nvSpPr>
        <p:spPr>
          <a:xfrm>
            <a:off x="457200" y="1645920"/>
            <a:ext cx="8229600" cy="79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Chef de Projet, Documentaire, Développeur.</a:t>
            </a:r>
            <a:endParaRPr sz="1100">
              <a:solidFill>
                <a:srgbClr val="272420"/>
              </a:solidFill>
              <a:latin typeface="Heebo"/>
              <a:ea typeface="Heebo"/>
              <a:cs typeface="Heebo"/>
              <a:sym typeface="Heebo"/>
            </a:endParaRPr>
          </a:p>
        </p:txBody>
      </p:sp>
      <p:sp>
        <p:nvSpPr>
          <p:cNvPr id="190" name="Google Shape;190;p25"/>
          <p:cNvSpPr txBox="1"/>
          <p:nvPr/>
        </p:nvSpPr>
        <p:spPr>
          <a:xfrm>
            <a:off x="457200" y="2450592"/>
            <a:ext cx="8229600" cy="493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Rotation des Rôles</a:t>
            </a:r>
            <a:endParaRPr b="1" sz="1200">
              <a:solidFill>
                <a:srgbClr val="272420"/>
              </a:solidFill>
              <a:latin typeface="Heebo"/>
              <a:ea typeface="Heebo"/>
              <a:cs typeface="Heebo"/>
              <a:sym typeface="Heebo"/>
            </a:endParaRPr>
          </a:p>
        </p:txBody>
      </p:sp>
      <p:sp>
        <p:nvSpPr>
          <p:cNvPr id="191" name="Google Shape;191;p25"/>
          <p:cNvSpPr txBox="1"/>
          <p:nvPr/>
        </p:nvSpPr>
        <p:spPr>
          <a:xfrm>
            <a:off x="457200" y="2770632"/>
            <a:ext cx="8229600" cy="79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Rôles attribués de manière aléatoire pour le premier jour. Rotation quotidienne.</a:t>
            </a:r>
            <a:endParaRPr sz="1100">
              <a:solidFill>
                <a:srgbClr val="272420"/>
              </a:solidFill>
              <a:latin typeface="Heebo"/>
              <a:ea typeface="Heebo"/>
              <a:cs typeface="Heebo"/>
              <a:sym typeface="Heebo"/>
            </a:endParaRPr>
          </a:p>
        </p:txBody>
      </p:sp>
      <p:sp>
        <p:nvSpPr>
          <p:cNvPr id="192" name="Google Shape;192;p25"/>
          <p:cNvSpPr txBox="1"/>
          <p:nvPr/>
        </p:nvSpPr>
        <p:spPr>
          <a:xfrm>
            <a:off x="457200" y="3575304"/>
            <a:ext cx="8229600" cy="493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Organisation Globale</a:t>
            </a:r>
            <a:endParaRPr b="1" sz="1200">
              <a:solidFill>
                <a:srgbClr val="272420"/>
              </a:solidFill>
              <a:latin typeface="Heebo"/>
              <a:ea typeface="Heebo"/>
              <a:cs typeface="Heebo"/>
              <a:sym typeface="Heebo"/>
            </a:endParaRPr>
          </a:p>
        </p:txBody>
      </p:sp>
      <p:sp>
        <p:nvSpPr>
          <p:cNvPr id="193" name="Google Shape;193;p25"/>
          <p:cNvSpPr txBox="1"/>
          <p:nvPr/>
        </p:nvSpPr>
        <p:spPr>
          <a:xfrm>
            <a:off x="457200" y="3895344"/>
            <a:ext cx="8229600" cy="79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Planification et répartition des tâches, développement actif, débogage collectif et validation des livrables.</a:t>
            </a:r>
            <a:endParaRPr sz="1100">
              <a:solidFill>
                <a:srgbClr val="272420"/>
              </a:solidFill>
              <a:latin typeface="Heebo"/>
              <a:ea typeface="Heebo"/>
              <a:cs typeface="Heebo"/>
              <a:sym typeface="Heeb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59" name="Shape 59"/>
        <p:cNvGrpSpPr/>
        <p:nvPr/>
      </p:nvGrpSpPr>
      <p:grpSpPr>
        <a:xfrm>
          <a:off x="0" y="0"/>
          <a:ext cx="0" cy="0"/>
          <a:chOff x="0" y="0"/>
          <a:chExt cx="0" cy="0"/>
        </a:xfrm>
      </p:grpSpPr>
      <p:sp>
        <p:nvSpPr>
          <p:cNvPr id="60" name="Google Shape;60;p14"/>
          <p:cNvSpPr txBox="1"/>
          <p:nvPr/>
        </p:nvSpPr>
        <p:spPr>
          <a:xfrm>
            <a:off x="457200" y="457200"/>
            <a:ext cx="8229600" cy="557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Table des matières</a:t>
            </a:r>
            <a:endParaRPr sz="2400">
              <a:solidFill>
                <a:srgbClr val="272420"/>
              </a:solidFill>
              <a:latin typeface="Heebo"/>
              <a:ea typeface="Heebo"/>
              <a:cs typeface="Heebo"/>
              <a:sym typeface="Heebo"/>
            </a:endParaRPr>
          </a:p>
        </p:txBody>
      </p:sp>
      <p:sp>
        <p:nvSpPr>
          <p:cNvPr id="61" name="Google Shape;61;p14"/>
          <p:cNvSpPr txBox="1"/>
          <p:nvPr/>
        </p:nvSpPr>
        <p:spPr>
          <a:xfrm>
            <a:off x="457200" y="1014984"/>
            <a:ext cx="8229600" cy="3675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272420"/>
                </a:solidFill>
                <a:latin typeface="Heebo"/>
                <a:ea typeface="Heebo"/>
                <a:cs typeface="Heebo"/>
                <a:sym typeface="Heebo"/>
              </a:rPr>
              <a:t> 1. Contexte et Objectifs</a:t>
            </a:r>
            <a:endParaRPr sz="1300">
              <a:solidFill>
                <a:srgbClr val="272420"/>
              </a:solidFill>
              <a:latin typeface="Heebo"/>
              <a:ea typeface="Heebo"/>
              <a:cs typeface="Heebo"/>
              <a:sym typeface="Heebo"/>
            </a:endParaRPr>
          </a:p>
          <a:p>
            <a:pPr indent="0" lvl="0" marL="0" rtl="0" algn="l">
              <a:lnSpc>
                <a:spcPct val="100000"/>
              </a:lnSpc>
              <a:spcBef>
                <a:spcPts val="300"/>
              </a:spcBef>
              <a:spcAft>
                <a:spcPts val="0"/>
              </a:spcAft>
              <a:buNone/>
            </a:pPr>
            <a:r>
              <a:rPr lang="en" sz="1300">
                <a:solidFill>
                  <a:srgbClr val="272420"/>
                </a:solidFill>
                <a:latin typeface="Heebo"/>
                <a:ea typeface="Heebo"/>
                <a:cs typeface="Heebo"/>
                <a:sym typeface="Heebo"/>
              </a:rPr>
              <a:t> 2. Objectifs Pédagogiques</a:t>
            </a:r>
            <a:endParaRPr sz="1300">
              <a:solidFill>
                <a:srgbClr val="272420"/>
              </a:solidFill>
              <a:latin typeface="Heebo"/>
              <a:ea typeface="Heebo"/>
              <a:cs typeface="Heebo"/>
              <a:sym typeface="Heebo"/>
            </a:endParaRPr>
          </a:p>
          <a:p>
            <a:pPr indent="0" lvl="0" marL="0" rtl="0" algn="l">
              <a:lnSpc>
                <a:spcPct val="100000"/>
              </a:lnSpc>
              <a:spcBef>
                <a:spcPts val="300"/>
              </a:spcBef>
              <a:spcAft>
                <a:spcPts val="0"/>
              </a:spcAft>
              <a:buNone/>
            </a:pPr>
            <a:r>
              <a:rPr lang="en" sz="1300">
                <a:solidFill>
                  <a:srgbClr val="272420"/>
                </a:solidFill>
                <a:latin typeface="Heebo"/>
                <a:ea typeface="Heebo"/>
                <a:cs typeface="Heebo"/>
                <a:sym typeface="Heebo"/>
              </a:rPr>
              <a:t> 3. Étapes du Projet</a:t>
            </a:r>
            <a:endParaRPr sz="1300">
              <a:solidFill>
                <a:srgbClr val="272420"/>
              </a:solidFill>
              <a:latin typeface="Heebo"/>
              <a:ea typeface="Heebo"/>
              <a:cs typeface="Heebo"/>
              <a:sym typeface="Heebo"/>
            </a:endParaRPr>
          </a:p>
          <a:p>
            <a:pPr indent="0" lvl="0" marL="0" rtl="0" algn="l">
              <a:lnSpc>
                <a:spcPct val="100000"/>
              </a:lnSpc>
              <a:spcBef>
                <a:spcPts val="300"/>
              </a:spcBef>
              <a:spcAft>
                <a:spcPts val="0"/>
              </a:spcAft>
              <a:buNone/>
            </a:pPr>
            <a:r>
              <a:rPr lang="en" sz="1300">
                <a:solidFill>
                  <a:srgbClr val="272420"/>
                </a:solidFill>
                <a:latin typeface="Heebo"/>
                <a:ea typeface="Heebo"/>
                <a:cs typeface="Heebo"/>
                <a:sym typeface="Heebo"/>
              </a:rPr>
              <a:t> 4. Ajout de Fonctionnalités</a:t>
            </a:r>
            <a:endParaRPr sz="1300">
              <a:solidFill>
                <a:srgbClr val="272420"/>
              </a:solidFill>
              <a:latin typeface="Heebo"/>
              <a:ea typeface="Heebo"/>
              <a:cs typeface="Heebo"/>
              <a:sym typeface="Heebo"/>
            </a:endParaRPr>
          </a:p>
          <a:p>
            <a:pPr indent="0" lvl="0" marL="0" rtl="0" algn="l">
              <a:lnSpc>
                <a:spcPct val="100000"/>
              </a:lnSpc>
              <a:spcBef>
                <a:spcPts val="300"/>
              </a:spcBef>
              <a:spcAft>
                <a:spcPts val="0"/>
              </a:spcAft>
              <a:buNone/>
            </a:pPr>
            <a:r>
              <a:rPr lang="en" sz="1300">
                <a:solidFill>
                  <a:srgbClr val="272420"/>
                </a:solidFill>
                <a:latin typeface="Heebo"/>
                <a:ea typeface="Heebo"/>
                <a:cs typeface="Heebo"/>
                <a:sym typeface="Heebo"/>
              </a:rPr>
              <a:t> 5. Finalisation du Projet</a:t>
            </a:r>
            <a:endParaRPr sz="1300">
              <a:solidFill>
                <a:srgbClr val="272420"/>
              </a:solidFill>
              <a:latin typeface="Heebo"/>
              <a:ea typeface="Heebo"/>
              <a:cs typeface="Heebo"/>
              <a:sym typeface="Heebo"/>
            </a:endParaRPr>
          </a:p>
          <a:p>
            <a:pPr indent="0" lvl="0" marL="0" rtl="0" algn="l">
              <a:lnSpc>
                <a:spcPct val="100000"/>
              </a:lnSpc>
              <a:spcBef>
                <a:spcPts val="300"/>
              </a:spcBef>
              <a:spcAft>
                <a:spcPts val="0"/>
              </a:spcAft>
              <a:buNone/>
            </a:pPr>
            <a:r>
              <a:rPr lang="en" sz="1300">
                <a:solidFill>
                  <a:srgbClr val="272420"/>
                </a:solidFill>
                <a:latin typeface="Heebo"/>
                <a:ea typeface="Heebo"/>
                <a:cs typeface="Heebo"/>
                <a:sym typeface="Heebo"/>
              </a:rPr>
              <a:t> 6. Fonctionnalités et Routes API</a:t>
            </a:r>
            <a:endParaRPr sz="1300">
              <a:solidFill>
                <a:srgbClr val="272420"/>
              </a:solidFill>
              <a:latin typeface="Heebo"/>
              <a:ea typeface="Heebo"/>
              <a:cs typeface="Heebo"/>
              <a:sym typeface="Heebo"/>
            </a:endParaRPr>
          </a:p>
          <a:p>
            <a:pPr indent="0" lvl="0" marL="0" rtl="0" algn="l">
              <a:lnSpc>
                <a:spcPct val="100000"/>
              </a:lnSpc>
              <a:spcBef>
                <a:spcPts val="300"/>
              </a:spcBef>
              <a:spcAft>
                <a:spcPts val="0"/>
              </a:spcAft>
              <a:buNone/>
            </a:pPr>
            <a:r>
              <a:rPr lang="en" sz="1300">
                <a:solidFill>
                  <a:srgbClr val="272420"/>
                </a:solidFill>
                <a:latin typeface="Heebo"/>
                <a:ea typeface="Heebo"/>
                <a:cs typeface="Heebo"/>
                <a:sym typeface="Heebo"/>
              </a:rPr>
              <a:t> 7. Technologies et Outils Backend</a:t>
            </a:r>
            <a:endParaRPr sz="1300">
              <a:solidFill>
                <a:srgbClr val="272420"/>
              </a:solidFill>
              <a:latin typeface="Heebo"/>
              <a:ea typeface="Heebo"/>
              <a:cs typeface="Heebo"/>
              <a:sym typeface="Heebo"/>
            </a:endParaRPr>
          </a:p>
          <a:p>
            <a:pPr indent="0" lvl="0" marL="0" rtl="0" algn="l">
              <a:lnSpc>
                <a:spcPct val="100000"/>
              </a:lnSpc>
              <a:spcBef>
                <a:spcPts val="300"/>
              </a:spcBef>
              <a:spcAft>
                <a:spcPts val="0"/>
              </a:spcAft>
              <a:buNone/>
            </a:pPr>
            <a:r>
              <a:rPr lang="en" sz="1300">
                <a:solidFill>
                  <a:srgbClr val="272420"/>
                </a:solidFill>
                <a:latin typeface="Heebo"/>
                <a:ea typeface="Heebo"/>
                <a:cs typeface="Heebo"/>
                <a:sym typeface="Heebo"/>
              </a:rPr>
              <a:t> 8. Collaboration et Suivi</a:t>
            </a:r>
            <a:endParaRPr sz="1300">
              <a:solidFill>
                <a:srgbClr val="272420"/>
              </a:solidFill>
              <a:latin typeface="Heebo"/>
              <a:ea typeface="Heebo"/>
              <a:cs typeface="Heebo"/>
              <a:sym typeface="Heebo"/>
            </a:endParaRPr>
          </a:p>
          <a:p>
            <a:pPr indent="0" lvl="0" marL="0" rtl="0" algn="l">
              <a:lnSpc>
                <a:spcPct val="100000"/>
              </a:lnSpc>
              <a:spcBef>
                <a:spcPts val="300"/>
              </a:spcBef>
              <a:spcAft>
                <a:spcPts val="0"/>
              </a:spcAft>
              <a:buNone/>
            </a:pPr>
            <a:r>
              <a:rPr lang="en" sz="1300">
                <a:solidFill>
                  <a:srgbClr val="272420"/>
                </a:solidFill>
                <a:latin typeface="Heebo"/>
                <a:ea typeface="Heebo"/>
                <a:cs typeface="Heebo"/>
                <a:sym typeface="Heebo"/>
              </a:rPr>
              <a:t> 9. Tests et Visualisation</a:t>
            </a:r>
            <a:endParaRPr sz="1300">
              <a:solidFill>
                <a:srgbClr val="272420"/>
              </a:solidFill>
              <a:latin typeface="Heebo"/>
              <a:ea typeface="Heebo"/>
              <a:cs typeface="Heebo"/>
              <a:sym typeface="Heebo"/>
            </a:endParaRPr>
          </a:p>
          <a:p>
            <a:pPr indent="0" lvl="0" marL="0" rtl="0" algn="l">
              <a:lnSpc>
                <a:spcPct val="100000"/>
              </a:lnSpc>
              <a:spcBef>
                <a:spcPts val="300"/>
              </a:spcBef>
              <a:spcAft>
                <a:spcPts val="0"/>
              </a:spcAft>
              <a:buNone/>
            </a:pPr>
            <a:r>
              <a:rPr lang="en" sz="1300">
                <a:solidFill>
                  <a:srgbClr val="272420"/>
                </a:solidFill>
                <a:latin typeface="Heebo"/>
                <a:ea typeface="Heebo"/>
                <a:cs typeface="Heebo"/>
                <a:sym typeface="Heebo"/>
              </a:rPr>
              <a:t>10. Diagrammes et Ressources</a:t>
            </a:r>
            <a:endParaRPr sz="1300">
              <a:solidFill>
                <a:srgbClr val="272420"/>
              </a:solidFill>
              <a:latin typeface="Heebo"/>
              <a:ea typeface="Heebo"/>
              <a:cs typeface="Heebo"/>
              <a:sym typeface="Heebo"/>
            </a:endParaRPr>
          </a:p>
          <a:p>
            <a:pPr indent="0" lvl="0" marL="0" rtl="0" algn="l">
              <a:lnSpc>
                <a:spcPct val="100000"/>
              </a:lnSpc>
              <a:spcBef>
                <a:spcPts val="300"/>
              </a:spcBef>
              <a:spcAft>
                <a:spcPts val="300"/>
              </a:spcAft>
              <a:buNone/>
            </a:pPr>
            <a:r>
              <a:rPr lang="en" sz="1300">
                <a:solidFill>
                  <a:srgbClr val="272420"/>
                </a:solidFill>
                <a:latin typeface="Heebo"/>
                <a:ea typeface="Heebo"/>
                <a:cs typeface="Heebo"/>
                <a:sym typeface="Heebo"/>
              </a:rPr>
              <a:t>11. Organisation des Équipes</a:t>
            </a:r>
            <a:endParaRPr sz="1300">
              <a:solidFill>
                <a:srgbClr val="272420"/>
              </a:solidFill>
              <a:latin typeface="Heebo"/>
              <a:ea typeface="Heebo"/>
              <a:cs typeface="Heebo"/>
              <a:sym typeface="Heeb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65" name="Shape 65"/>
        <p:cNvGrpSpPr/>
        <p:nvPr/>
      </p:nvGrpSpPr>
      <p:grpSpPr>
        <a:xfrm>
          <a:off x="0" y="0"/>
          <a:ext cx="0" cy="0"/>
          <a:chOff x="0" y="0"/>
          <a:chExt cx="0" cy="0"/>
        </a:xfrm>
      </p:grpSpPr>
      <p:sp>
        <p:nvSpPr>
          <p:cNvPr id="66" name="Google Shape;66;p15"/>
          <p:cNvSpPr txBox="1"/>
          <p:nvPr/>
        </p:nvSpPr>
        <p:spPr>
          <a:xfrm>
            <a:off x="457200" y="457200"/>
            <a:ext cx="82296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Contexte et Objectifs</a:t>
            </a:r>
            <a:endParaRPr sz="2400">
              <a:solidFill>
                <a:srgbClr val="272420"/>
              </a:solidFill>
              <a:latin typeface="Heebo"/>
              <a:ea typeface="Heebo"/>
              <a:cs typeface="Heebo"/>
              <a:sym typeface="Heebo"/>
            </a:endParaRPr>
          </a:p>
        </p:txBody>
      </p:sp>
      <p:sp>
        <p:nvSpPr>
          <p:cNvPr id="67" name="Google Shape;67;p15"/>
          <p:cNvSpPr txBox="1"/>
          <p:nvPr/>
        </p:nvSpPr>
        <p:spPr>
          <a:xfrm>
            <a:off x="457200" y="923544"/>
            <a:ext cx="82296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68" name="Google Shape;68;p15"/>
          <p:cNvSpPr txBox="1"/>
          <p:nvPr/>
        </p:nvSpPr>
        <p:spPr>
          <a:xfrm>
            <a:off x="457200" y="1325880"/>
            <a:ext cx="4572000" cy="3365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Chaque groupe doit créer une plateforme permettant la vente ou le don d’objets geek (jeux vidéo, consoles, goodies, etc.). La plateforme inclura les fonctionnalités essentielles comme la gestion des utilisateurs, des annonces, des commandes, et des dons. Les groupes travailleront indépendamment et devront livrer un projet complet et documenté.</a:t>
            </a:r>
            <a:endParaRPr sz="1100">
              <a:solidFill>
                <a:srgbClr val="272420"/>
              </a:solidFill>
              <a:latin typeface="Heebo"/>
              <a:ea typeface="Heebo"/>
              <a:cs typeface="Heebo"/>
              <a:sym typeface="Heebo"/>
            </a:endParaRPr>
          </a:p>
        </p:txBody>
      </p:sp>
      <p:pic>
        <p:nvPicPr>
          <p:cNvPr id="69" name="Google Shape;69;p15"/>
          <p:cNvPicPr preferRelativeResize="0"/>
          <p:nvPr/>
        </p:nvPicPr>
        <p:blipFill>
          <a:blip r:embed="rId3">
            <a:alphaModFix/>
          </a:blip>
          <a:stretch>
            <a:fillRect/>
          </a:stretch>
        </p:blipFill>
        <p:spPr>
          <a:xfrm>
            <a:off x="5270863" y="1773936"/>
            <a:ext cx="3174276" cy="246888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73" name="Shape 73"/>
        <p:cNvGrpSpPr/>
        <p:nvPr/>
      </p:nvGrpSpPr>
      <p:grpSpPr>
        <a:xfrm>
          <a:off x="0" y="0"/>
          <a:ext cx="0" cy="0"/>
          <a:chOff x="0" y="0"/>
          <a:chExt cx="0" cy="0"/>
        </a:xfrm>
      </p:grpSpPr>
      <p:sp>
        <p:nvSpPr>
          <p:cNvPr id="74" name="Google Shape;74;p16"/>
          <p:cNvSpPr txBox="1"/>
          <p:nvPr/>
        </p:nvSpPr>
        <p:spPr>
          <a:xfrm>
            <a:off x="3337560" y="457200"/>
            <a:ext cx="53493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Objectifs Pédagogiques</a:t>
            </a:r>
            <a:endParaRPr sz="2400">
              <a:solidFill>
                <a:srgbClr val="272420"/>
              </a:solidFill>
              <a:latin typeface="Heebo"/>
              <a:ea typeface="Heebo"/>
              <a:cs typeface="Heebo"/>
              <a:sym typeface="Heebo"/>
            </a:endParaRPr>
          </a:p>
        </p:txBody>
      </p:sp>
      <p:sp>
        <p:nvSpPr>
          <p:cNvPr id="75" name="Google Shape;75;p16"/>
          <p:cNvSpPr txBox="1"/>
          <p:nvPr/>
        </p:nvSpPr>
        <p:spPr>
          <a:xfrm>
            <a:off x="3337560" y="923544"/>
            <a:ext cx="53493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76" name="Google Shape;76;p16"/>
          <p:cNvSpPr txBox="1"/>
          <p:nvPr/>
        </p:nvSpPr>
        <p:spPr>
          <a:xfrm>
            <a:off x="3337560" y="1325880"/>
            <a:ext cx="5349300" cy="493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Maîtriser Node.js et MongoDB</a:t>
            </a:r>
            <a:endParaRPr b="1" sz="1200">
              <a:solidFill>
                <a:srgbClr val="272420"/>
              </a:solidFill>
              <a:latin typeface="Heebo"/>
              <a:ea typeface="Heebo"/>
              <a:cs typeface="Heebo"/>
              <a:sym typeface="Heebo"/>
            </a:endParaRPr>
          </a:p>
        </p:txBody>
      </p:sp>
      <p:sp>
        <p:nvSpPr>
          <p:cNvPr id="77" name="Google Shape;77;p16"/>
          <p:cNvSpPr txBox="1"/>
          <p:nvPr/>
        </p:nvSpPr>
        <p:spPr>
          <a:xfrm>
            <a:off x="3337560" y="1645920"/>
            <a:ext cx="5349300" cy="79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Développer un backend fonctionnel.</a:t>
            </a:r>
            <a:endParaRPr sz="1100">
              <a:solidFill>
                <a:srgbClr val="272420"/>
              </a:solidFill>
              <a:latin typeface="Heebo"/>
              <a:ea typeface="Heebo"/>
              <a:cs typeface="Heebo"/>
              <a:sym typeface="Heebo"/>
            </a:endParaRPr>
          </a:p>
        </p:txBody>
      </p:sp>
      <p:sp>
        <p:nvSpPr>
          <p:cNvPr id="78" name="Google Shape;78;p16"/>
          <p:cNvSpPr txBox="1"/>
          <p:nvPr/>
        </p:nvSpPr>
        <p:spPr>
          <a:xfrm>
            <a:off x="3337560" y="2450592"/>
            <a:ext cx="5349300" cy="493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Outils Modernes</a:t>
            </a:r>
            <a:endParaRPr b="1" sz="1200">
              <a:solidFill>
                <a:srgbClr val="272420"/>
              </a:solidFill>
              <a:latin typeface="Heebo"/>
              <a:ea typeface="Heebo"/>
              <a:cs typeface="Heebo"/>
              <a:sym typeface="Heebo"/>
            </a:endParaRPr>
          </a:p>
        </p:txBody>
      </p:sp>
      <p:sp>
        <p:nvSpPr>
          <p:cNvPr id="79" name="Google Shape;79;p16"/>
          <p:cNvSpPr txBox="1"/>
          <p:nvPr/>
        </p:nvSpPr>
        <p:spPr>
          <a:xfrm>
            <a:off x="3337560" y="2770632"/>
            <a:ext cx="5349300" cy="79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Utiliser pour le travail collaboratif, le déploiement local et les tests.</a:t>
            </a:r>
            <a:endParaRPr sz="1100">
              <a:solidFill>
                <a:srgbClr val="272420"/>
              </a:solidFill>
              <a:latin typeface="Heebo"/>
              <a:ea typeface="Heebo"/>
              <a:cs typeface="Heebo"/>
              <a:sym typeface="Heebo"/>
            </a:endParaRPr>
          </a:p>
        </p:txBody>
      </p:sp>
      <p:sp>
        <p:nvSpPr>
          <p:cNvPr id="80" name="Google Shape;80;p16"/>
          <p:cNvSpPr txBox="1"/>
          <p:nvPr/>
        </p:nvSpPr>
        <p:spPr>
          <a:xfrm>
            <a:off x="3337560" y="3575304"/>
            <a:ext cx="5349300" cy="493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Structuration</a:t>
            </a:r>
            <a:endParaRPr b="1" sz="1200">
              <a:solidFill>
                <a:srgbClr val="272420"/>
              </a:solidFill>
              <a:latin typeface="Heebo"/>
              <a:ea typeface="Heebo"/>
              <a:cs typeface="Heebo"/>
              <a:sym typeface="Heebo"/>
            </a:endParaRPr>
          </a:p>
        </p:txBody>
      </p:sp>
      <p:sp>
        <p:nvSpPr>
          <p:cNvPr id="81" name="Google Shape;81;p16"/>
          <p:cNvSpPr txBox="1"/>
          <p:nvPr/>
        </p:nvSpPr>
        <p:spPr>
          <a:xfrm>
            <a:off x="3337560" y="3895344"/>
            <a:ext cx="5349300" cy="79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Documenter une application technique.</a:t>
            </a:r>
            <a:endParaRPr sz="1100">
              <a:solidFill>
                <a:srgbClr val="272420"/>
              </a:solidFill>
              <a:latin typeface="Heebo"/>
              <a:ea typeface="Heebo"/>
              <a:cs typeface="Heebo"/>
              <a:sym typeface="Heebo"/>
            </a:endParaRPr>
          </a:p>
        </p:txBody>
      </p:sp>
      <p:pic>
        <p:nvPicPr>
          <p:cNvPr id="82" name="Google Shape;82;p16"/>
          <p:cNvPicPr preferRelativeResize="0"/>
          <p:nvPr/>
        </p:nvPicPr>
        <p:blipFill>
          <a:blip r:embed="rId3">
            <a:alphaModFix/>
          </a:blip>
          <a:stretch>
            <a:fillRect/>
          </a:stretch>
        </p:blipFill>
        <p:spPr>
          <a:xfrm>
            <a:off x="1294" y="0"/>
            <a:ext cx="2877773" cy="514807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86" name="Shape 86"/>
        <p:cNvGrpSpPr/>
        <p:nvPr/>
      </p:nvGrpSpPr>
      <p:grpSpPr>
        <a:xfrm>
          <a:off x="0" y="0"/>
          <a:ext cx="0" cy="0"/>
          <a:chOff x="0" y="0"/>
          <a:chExt cx="0" cy="0"/>
        </a:xfrm>
      </p:grpSpPr>
      <p:sp>
        <p:nvSpPr>
          <p:cNvPr id="87" name="Google Shape;87;p17"/>
          <p:cNvSpPr txBox="1"/>
          <p:nvPr/>
        </p:nvSpPr>
        <p:spPr>
          <a:xfrm>
            <a:off x="457200" y="457200"/>
            <a:ext cx="82296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Étapes du Projet</a:t>
            </a:r>
            <a:endParaRPr sz="2400">
              <a:solidFill>
                <a:srgbClr val="272420"/>
              </a:solidFill>
              <a:latin typeface="Heebo"/>
              <a:ea typeface="Heebo"/>
              <a:cs typeface="Heebo"/>
              <a:sym typeface="Heebo"/>
            </a:endParaRPr>
          </a:p>
        </p:txBody>
      </p:sp>
      <p:sp>
        <p:nvSpPr>
          <p:cNvPr id="88" name="Google Shape;88;p17"/>
          <p:cNvSpPr txBox="1"/>
          <p:nvPr/>
        </p:nvSpPr>
        <p:spPr>
          <a:xfrm>
            <a:off x="457200" y="923544"/>
            <a:ext cx="82296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272420"/>
                </a:solidFill>
                <a:latin typeface="Heebo"/>
                <a:ea typeface="Heebo"/>
                <a:cs typeface="Heebo"/>
                <a:sym typeface="Heebo"/>
              </a:rPr>
              <a:t>Planning sur 2 à 3 Semaines (du Mardi au Vendredi)</a:t>
            </a:r>
            <a:endParaRPr>
              <a:solidFill>
                <a:srgbClr val="272420"/>
              </a:solidFill>
              <a:latin typeface="Heebo"/>
              <a:ea typeface="Heebo"/>
              <a:cs typeface="Heebo"/>
              <a:sym typeface="Heebo"/>
            </a:endParaRPr>
          </a:p>
        </p:txBody>
      </p:sp>
      <p:sp>
        <p:nvSpPr>
          <p:cNvPr id="89" name="Google Shape;89;p17"/>
          <p:cNvSpPr txBox="1"/>
          <p:nvPr/>
        </p:nvSpPr>
        <p:spPr>
          <a:xfrm>
            <a:off x="1828800" y="1325880"/>
            <a:ext cx="2743200" cy="61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Préparation et Conception</a:t>
            </a:r>
            <a:endParaRPr b="1" sz="1200">
              <a:solidFill>
                <a:srgbClr val="272420"/>
              </a:solidFill>
              <a:latin typeface="Heebo"/>
              <a:ea typeface="Heebo"/>
              <a:cs typeface="Heebo"/>
              <a:sym typeface="Heebo"/>
            </a:endParaRPr>
          </a:p>
        </p:txBody>
      </p:sp>
      <p:sp>
        <p:nvSpPr>
          <p:cNvPr id="90" name="Google Shape;90;p17"/>
          <p:cNvSpPr txBox="1"/>
          <p:nvPr/>
        </p:nvSpPr>
        <p:spPr>
          <a:xfrm>
            <a:off x="1828800" y="1801368"/>
            <a:ext cx="2743200" cy="100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Mise en place de Node.js, MongoDB Compass, Postman, GitHub, Trello.</a:t>
            </a:r>
            <a:endParaRPr sz="1100">
              <a:solidFill>
                <a:srgbClr val="272420"/>
              </a:solidFill>
              <a:latin typeface="Heebo"/>
              <a:ea typeface="Heebo"/>
              <a:cs typeface="Heebo"/>
              <a:sym typeface="Heebo"/>
            </a:endParaRPr>
          </a:p>
        </p:txBody>
      </p:sp>
      <p:pic>
        <p:nvPicPr>
          <p:cNvPr id="91" name="Google Shape;91;p17"/>
          <p:cNvPicPr preferRelativeResize="0"/>
          <p:nvPr/>
        </p:nvPicPr>
        <p:blipFill>
          <a:blip r:embed="rId3">
            <a:alphaModFix/>
          </a:blip>
          <a:stretch>
            <a:fillRect/>
          </a:stretch>
        </p:blipFill>
        <p:spPr>
          <a:xfrm>
            <a:off x="457200" y="1545336"/>
            <a:ext cx="1371600" cy="1371600"/>
          </a:xfrm>
          <a:prstGeom prst="rect">
            <a:avLst/>
          </a:prstGeom>
          <a:noFill/>
          <a:ln>
            <a:noFill/>
          </a:ln>
        </p:spPr>
      </p:pic>
      <p:sp>
        <p:nvSpPr>
          <p:cNvPr id="92" name="Google Shape;92;p17"/>
          <p:cNvSpPr txBox="1"/>
          <p:nvPr/>
        </p:nvSpPr>
        <p:spPr>
          <a:xfrm>
            <a:off x="5943600" y="1325880"/>
            <a:ext cx="2743200" cy="61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Réalisation des diagrammes</a:t>
            </a:r>
            <a:endParaRPr b="1" sz="1200">
              <a:solidFill>
                <a:srgbClr val="272420"/>
              </a:solidFill>
              <a:latin typeface="Heebo"/>
              <a:ea typeface="Heebo"/>
              <a:cs typeface="Heebo"/>
              <a:sym typeface="Heebo"/>
            </a:endParaRPr>
          </a:p>
        </p:txBody>
      </p:sp>
      <p:sp>
        <p:nvSpPr>
          <p:cNvPr id="93" name="Google Shape;93;p17"/>
          <p:cNvSpPr txBox="1"/>
          <p:nvPr/>
        </p:nvSpPr>
        <p:spPr>
          <a:xfrm>
            <a:off x="5943600" y="1801368"/>
            <a:ext cx="2743200" cy="100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Diagrammes UML de classes, d'activité, carte mentale.</a:t>
            </a:r>
            <a:endParaRPr sz="1100">
              <a:solidFill>
                <a:srgbClr val="272420"/>
              </a:solidFill>
              <a:latin typeface="Heebo"/>
              <a:ea typeface="Heebo"/>
              <a:cs typeface="Heebo"/>
              <a:sym typeface="Heebo"/>
            </a:endParaRPr>
          </a:p>
        </p:txBody>
      </p:sp>
      <p:pic>
        <p:nvPicPr>
          <p:cNvPr id="94" name="Google Shape;94;p17"/>
          <p:cNvPicPr preferRelativeResize="0"/>
          <p:nvPr/>
        </p:nvPicPr>
        <p:blipFill>
          <a:blip r:embed="rId4">
            <a:alphaModFix/>
          </a:blip>
          <a:stretch>
            <a:fillRect/>
          </a:stretch>
        </p:blipFill>
        <p:spPr>
          <a:xfrm>
            <a:off x="4572000" y="1545336"/>
            <a:ext cx="1371600" cy="1371600"/>
          </a:xfrm>
          <a:prstGeom prst="rect">
            <a:avLst/>
          </a:prstGeom>
          <a:noFill/>
          <a:ln>
            <a:noFill/>
          </a:ln>
        </p:spPr>
      </p:pic>
      <p:sp>
        <p:nvSpPr>
          <p:cNvPr id="95" name="Google Shape;95;p17"/>
          <p:cNvSpPr txBox="1"/>
          <p:nvPr/>
        </p:nvSpPr>
        <p:spPr>
          <a:xfrm>
            <a:off x="1828800" y="2980944"/>
            <a:ext cx="2743200" cy="61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Développement des Bases</a:t>
            </a:r>
            <a:endParaRPr b="1" sz="1200">
              <a:solidFill>
                <a:srgbClr val="272420"/>
              </a:solidFill>
              <a:latin typeface="Heebo"/>
              <a:ea typeface="Heebo"/>
              <a:cs typeface="Heebo"/>
              <a:sym typeface="Heebo"/>
            </a:endParaRPr>
          </a:p>
        </p:txBody>
      </p:sp>
      <p:sp>
        <p:nvSpPr>
          <p:cNvPr id="96" name="Google Shape;96;p17"/>
          <p:cNvSpPr txBox="1"/>
          <p:nvPr/>
        </p:nvSpPr>
        <p:spPr>
          <a:xfrm>
            <a:off x="1828800" y="3502152"/>
            <a:ext cx="2743200" cy="100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Initialisation de Node.js avec Express, configuration de MongoDB avec Mongoose.</a:t>
            </a:r>
            <a:endParaRPr sz="1100">
              <a:solidFill>
                <a:srgbClr val="272420"/>
              </a:solidFill>
              <a:latin typeface="Heebo"/>
              <a:ea typeface="Heebo"/>
              <a:cs typeface="Heebo"/>
              <a:sym typeface="Heebo"/>
            </a:endParaRPr>
          </a:p>
        </p:txBody>
      </p:sp>
      <p:pic>
        <p:nvPicPr>
          <p:cNvPr id="97" name="Google Shape;97;p17"/>
          <p:cNvPicPr preferRelativeResize="0"/>
          <p:nvPr/>
        </p:nvPicPr>
        <p:blipFill>
          <a:blip r:embed="rId5">
            <a:alphaModFix/>
          </a:blip>
          <a:stretch>
            <a:fillRect/>
          </a:stretch>
        </p:blipFill>
        <p:spPr>
          <a:xfrm>
            <a:off x="457200" y="3264408"/>
            <a:ext cx="1371600" cy="1371600"/>
          </a:xfrm>
          <a:prstGeom prst="rect">
            <a:avLst/>
          </a:prstGeom>
          <a:noFill/>
          <a:ln>
            <a:noFill/>
          </a:ln>
        </p:spPr>
      </p:pic>
      <p:sp>
        <p:nvSpPr>
          <p:cNvPr id="98" name="Google Shape;98;p17"/>
          <p:cNvSpPr txBox="1"/>
          <p:nvPr/>
        </p:nvSpPr>
        <p:spPr>
          <a:xfrm>
            <a:off x="5943600" y="2980944"/>
            <a:ext cx="2743200" cy="61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Tests et Débogage</a:t>
            </a:r>
            <a:endParaRPr b="1" sz="1200">
              <a:solidFill>
                <a:srgbClr val="272420"/>
              </a:solidFill>
              <a:latin typeface="Heebo"/>
              <a:ea typeface="Heebo"/>
              <a:cs typeface="Heebo"/>
              <a:sym typeface="Heebo"/>
            </a:endParaRPr>
          </a:p>
        </p:txBody>
      </p:sp>
      <p:sp>
        <p:nvSpPr>
          <p:cNvPr id="99" name="Google Shape;99;p17"/>
          <p:cNvSpPr txBox="1"/>
          <p:nvPr/>
        </p:nvSpPr>
        <p:spPr>
          <a:xfrm>
            <a:off x="5943600" y="3502152"/>
            <a:ext cx="2743200" cy="100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Test des routes avec Postman, résolution des erreurs.</a:t>
            </a:r>
            <a:endParaRPr sz="1100">
              <a:solidFill>
                <a:srgbClr val="272420"/>
              </a:solidFill>
              <a:latin typeface="Heebo"/>
              <a:ea typeface="Heebo"/>
              <a:cs typeface="Heebo"/>
              <a:sym typeface="Heebo"/>
            </a:endParaRPr>
          </a:p>
        </p:txBody>
      </p:sp>
      <p:pic>
        <p:nvPicPr>
          <p:cNvPr id="100" name="Google Shape;100;p17"/>
          <p:cNvPicPr preferRelativeResize="0"/>
          <p:nvPr/>
        </p:nvPicPr>
        <p:blipFill>
          <a:blip r:embed="rId6">
            <a:alphaModFix/>
          </a:blip>
          <a:stretch>
            <a:fillRect/>
          </a:stretch>
        </p:blipFill>
        <p:spPr>
          <a:xfrm>
            <a:off x="4572000" y="3264408"/>
            <a:ext cx="1371600" cy="1371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104" name="Shape 104"/>
        <p:cNvGrpSpPr/>
        <p:nvPr/>
      </p:nvGrpSpPr>
      <p:grpSpPr>
        <a:xfrm>
          <a:off x="0" y="0"/>
          <a:ext cx="0" cy="0"/>
          <a:chOff x="0" y="0"/>
          <a:chExt cx="0" cy="0"/>
        </a:xfrm>
      </p:grpSpPr>
      <p:sp>
        <p:nvSpPr>
          <p:cNvPr id="105" name="Google Shape;105;p18"/>
          <p:cNvSpPr txBox="1"/>
          <p:nvPr/>
        </p:nvSpPr>
        <p:spPr>
          <a:xfrm>
            <a:off x="457200" y="457200"/>
            <a:ext cx="53493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Ajout de Fonctionnalités</a:t>
            </a:r>
            <a:endParaRPr sz="2400">
              <a:solidFill>
                <a:srgbClr val="272420"/>
              </a:solidFill>
              <a:latin typeface="Heebo"/>
              <a:ea typeface="Heebo"/>
              <a:cs typeface="Heebo"/>
              <a:sym typeface="Heebo"/>
            </a:endParaRPr>
          </a:p>
        </p:txBody>
      </p:sp>
      <p:sp>
        <p:nvSpPr>
          <p:cNvPr id="106" name="Google Shape;106;p18"/>
          <p:cNvSpPr txBox="1"/>
          <p:nvPr/>
        </p:nvSpPr>
        <p:spPr>
          <a:xfrm>
            <a:off x="457200" y="923544"/>
            <a:ext cx="53493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107" name="Google Shape;107;p18"/>
          <p:cNvSpPr txBox="1"/>
          <p:nvPr/>
        </p:nvSpPr>
        <p:spPr>
          <a:xfrm>
            <a:off x="457200" y="1325880"/>
            <a:ext cx="5349300" cy="759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Gestion des annonces avancée</a:t>
            </a:r>
            <a:endParaRPr b="1" sz="1200">
              <a:solidFill>
                <a:srgbClr val="272420"/>
              </a:solidFill>
              <a:latin typeface="Heebo"/>
              <a:ea typeface="Heebo"/>
              <a:cs typeface="Heebo"/>
              <a:sym typeface="Heebo"/>
            </a:endParaRPr>
          </a:p>
        </p:txBody>
      </p:sp>
      <p:sp>
        <p:nvSpPr>
          <p:cNvPr id="108" name="Google Shape;108;p18"/>
          <p:cNvSpPr txBox="1"/>
          <p:nvPr/>
        </p:nvSpPr>
        <p:spPr>
          <a:xfrm>
            <a:off x="457200" y="1929384"/>
            <a:ext cx="5349300" cy="1079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Filtrage par type : vente ou don.</a:t>
            </a:r>
            <a:endParaRPr sz="1100">
              <a:solidFill>
                <a:srgbClr val="272420"/>
              </a:solidFill>
              <a:latin typeface="Heebo"/>
              <a:ea typeface="Heebo"/>
              <a:cs typeface="Heebo"/>
              <a:sym typeface="Heebo"/>
            </a:endParaRPr>
          </a:p>
        </p:txBody>
      </p:sp>
      <p:sp>
        <p:nvSpPr>
          <p:cNvPr id="109" name="Google Shape;109;p18"/>
          <p:cNvSpPr txBox="1"/>
          <p:nvPr/>
        </p:nvSpPr>
        <p:spPr>
          <a:xfrm>
            <a:off x="457200" y="3008376"/>
            <a:ext cx="5349300" cy="759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Développement du panier</a:t>
            </a:r>
            <a:endParaRPr b="1" sz="1200">
              <a:solidFill>
                <a:srgbClr val="272420"/>
              </a:solidFill>
              <a:latin typeface="Heebo"/>
              <a:ea typeface="Heebo"/>
              <a:cs typeface="Heebo"/>
              <a:sym typeface="Heebo"/>
            </a:endParaRPr>
          </a:p>
        </p:txBody>
      </p:sp>
      <p:sp>
        <p:nvSpPr>
          <p:cNvPr id="110" name="Google Shape;110;p18"/>
          <p:cNvSpPr txBox="1"/>
          <p:nvPr/>
        </p:nvSpPr>
        <p:spPr>
          <a:xfrm>
            <a:off x="457200" y="3611880"/>
            <a:ext cx="5349300" cy="1079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Ajout et suppression d’articles.</a:t>
            </a:r>
            <a:endParaRPr sz="1100">
              <a:solidFill>
                <a:srgbClr val="272420"/>
              </a:solidFill>
              <a:latin typeface="Heebo"/>
              <a:ea typeface="Heebo"/>
              <a:cs typeface="Heebo"/>
              <a:sym typeface="Heebo"/>
            </a:endParaRPr>
          </a:p>
        </p:txBody>
      </p:sp>
      <p:pic>
        <p:nvPicPr>
          <p:cNvPr id="111" name="Google Shape;111;p18"/>
          <p:cNvPicPr preferRelativeResize="0"/>
          <p:nvPr/>
        </p:nvPicPr>
        <p:blipFill>
          <a:blip r:embed="rId3">
            <a:alphaModFix/>
          </a:blip>
          <a:stretch>
            <a:fillRect/>
          </a:stretch>
        </p:blipFill>
        <p:spPr>
          <a:xfrm>
            <a:off x="6264934" y="0"/>
            <a:ext cx="2877773" cy="514807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115" name="Shape 115"/>
        <p:cNvGrpSpPr/>
        <p:nvPr/>
      </p:nvGrpSpPr>
      <p:grpSpPr>
        <a:xfrm>
          <a:off x="0" y="0"/>
          <a:ext cx="0" cy="0"/>
          <a:chOff x="0" y="0"/>
          <a:chExt cx="0" cy="0"/>
        </a:xfrm>
      </p:grpSpPr>
      <p:sp>
        <p:nvSpPr>
          <p:cNvPr id="116" name="Google Shape;116;p19"/>
          <p:cNvSpPr txBox="1"/>
          <p:nvPr/>
        </p:nvSpPr>
        <p:spPr>
          <a:xfrm>
            <a:off x="457200" y="457200"/>
            <a:ext cx="82296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Finalisation du Projet</a:t>
            </a:r>
            <a:endParaRPr sz="2400">
              <a:solidFill>
                <a:srgbClr val="272420"/>
              </a:solidFill>
              <a:latin typeface="Heebo"/>
              <a:ea typeface="Heebo"/>
              <a:cs typeface="Heebo"/>
              <a:sym typeface="Heebo"/>
            </a:endParaRPr>
          </a:p>
        </p:txBody>
      </p:sp>
      <p:sp>
        <p:nvSpPr>
          <p:cNvPr id="117" name="Google Shape;117;p19"/>
          <p:cNvSpPr txBox="1"/>
          <p:nvPr/>
        </p:nvSpPr>
        <p:spPr>
          <a:xfrm>
            <a:off x="457200" y="923544"/>
            <a:ext cx="82296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118" name="Google Shape;118;p19"/>
          <p:cNvSpPr txBox="1"/>
          <p:nvPr/>
        </p:nvSpPr>
        <p:spPr>
          <a:xfrm>
            <a:off x="1097280" y="1444752"/>
            <a:ext cx="3429000" cy="61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Routes pour gérer les commandes</a:t>
            </a:r>
            <a:endParaRPr b="1" sz="1200">
              <a:solidFill>
                <a:srgbClr val="272420"/>
              </a:solidFill>
              <a:latin typeface="Heebo"/>
              <a:ea typeface="Heebo"/>
              <a:cs typeface="Heebo"/>
              <a:sym typeface="Heebo"/>
            </a:endParaRPr>
          </a:p>
        </p:txBody>
      </p:sp>
      <p:sp>
        <p:nvSpPr>
          <p:cNvPr id="119" name="Google Shape;119;p19"/>
          <p:cNvSpPr txBox="1"/>
          <p:nvPr/>
        </p:nvSpPr>
        <p:spPr>
          <a:xfrm>
            <a:off x="1097280" y="1920240"/>
            <a:ext cx="3429000" cy="100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Validation et affichage.</a:t>
            </a:r>
            <a:endParaRPr sz="1100">
              <a:solidFill>
                <a:srgbClr val="272420"/>
              </a:solidFill>
              <a:latin typeface="Heebo"/>
              <a:ea typeface="Heebo"/>
              <a:cs typeface="Heebo"/>
              <a:sym typeface="Heebo"/>
            </a:endParaRPr>
          </a:p>
        </p:txBody>
      </p:sp>
      <p:sp>
        <p:nvSpPr>
          <p:cNvPr id="120" name="Google Shape;120;p19"/>
          <p:cNvSpPr/>
          <p:nvPr/>
        </p:nvSpPr>
        <p:spPr>
          <a:xfrm>
            <a:off x="731520" y="1691640"/>
            <a:ext cx="365700" cy="365700"/>
          </a:xfrm>
          <a:prstGeom prst="roundRect">
            <a:avLst>
              <a:gd fmla="val 16667" name="adj"/>
            </a:avLst>
          </a:prstGeom>
          <a:noFill/>
          <a:ln cap="flat" cmpd="sng" w="9525">
            <a:solidFill>
              <a:srgbClr val="27242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a:solidFill>
                  <a:srgbClr val="272420"/>
                </a:solidFill>
                <a:latin typeface="Heebo"/>
                <a:ea typeface="Heebo"/>
                <a:cs typeface="Heebo"/>
                <a:sym typeface="Heebo"/>
              </a:rPr>
              <a:t>1</a:t>
            </a:r>
            <a:endParaRPr b="1">
              <a:solidFill>
                <a:srgbClr val="272420"/>
              </a:solidFill>
              <a:latin typeface="Heebo"/>
              <a:ea typeface="Heebo"/>
              <a:cs typeface="Heebo"/>
              <a:sym typeface="Heebo"/>
            </a:endParaRPr>
          </a:p>
        </p:txBody>
      </p:sp>
      <p:sp>
        <p:nvSpPr>
          <p:cNvPr id="121" name="Google Shape;121;p19"/>
          <p:cNvSpPr txBox="1"/>
          <p:nvPr/>
        </p:nvSpPr>
        <p:spPr>
          <a:xfrm>
            <a:off x="4983480" y="1444752"/>
            <a:ext cx="3429000" cy="61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Fonctionnalités liées aux dons</a:t>
            </a:r>
            <a:endParaRPr b="1" sz="1200">
              <a:solidFill>
                <a:srgbClr val="272420"/>
              </a:solidFill>
              <a:latin typeface="Heebo"/>
              <a:ea typeface="Heebo"/>
              <a:cs typeface="Heebo"/>
              <a:sym typeface="Heebo"/>
            </a:endParaRPr>
          </a:p>
        </p:txBody>
      </p:sp>
      <p:sp>
        <p:nvSpPr>
          <p:cNvPr id="122" name="Google Shape;122;p19"/>
          <p:cNvSpPr txBox="1"/>
          <p:nvPr/>
        </p:nvSpPr>
        <p:spPr>
          <a:xfrm>
            <a:off x="4983480" y="1920240"/>
            <a:ext cx="3429000" cy="100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Liste des objets donnés, réservation.</a:t>
            </a:r>
            <a:endParaRPr sz="1100">
              <a:solidFill>
                <a:srgbClr val="272420"/>
              </a:solidFill>
              <a:latin typeface="Heebo"/>
              <a:ea typeface="Heebo"/>
              <a:cs typeface="Heebo"/>
              <a:sym typeface="Heebo"/>
            </a:endParaRPr>
          </a:p>
        </p:txBody>
      </p:sp>
      <p:sp>
        <p:nvSpPr>
          <p:cNvPr id="123" name="Google Shape;123;p19"/>
          <p:cNvSpPr/>
          <p:nvPr/>
        </p:nvSpPr>
        <p:spPr>
          <a:xfrm>
            <a:off x="4617720" y="1691640"/>
            <a:ext cx="365700" cy="365700"/>
          </a:xfrm>
          <a:prstGeom prst="roundRect">
            <a:avLst>
              <a:gd fmla="val 16667" name="adj"/>
            </a:avLst>
          </a:prstGeom>
          <a:noFill/>
          <a:ln cap="flat" cmpd="sng" w="9525">
            <a:solidFill>
              <a:srgbClr val="27242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a:solidFill>
                  <a:srgbClr val="272420"/>
                </a:solidFill>
                <a:latin typeface="Heebo"/>
                <a:ea typeface="Heebo"/>
                <a:cs typeface="Heebo"/>
                <a:sym typeface="Heebo"/>
              </a:rPr>
              <a:t>2</a:t>
            </a:r>
            <a:endParaRPr b="1">
              <a:solidFill>
                <a:srgbClr val="272420"/>
              </a:solidFill>
              <a:latin typeface="Heebo"/>
              <a:ea typeface="Heebo"/>
              <a:cs typeface="Heebo"/>
              <a:sym typeface="Heebo"/>
            </a:endParaRPr>
          </a:p>
        </p:txBody>
      </p:sp>
      <p:sp>
        <p:nvSpPr>
          <p:cNvPr id="124" name="Google Shape;124;p19"/>
          <p:cNvSpPr txBox="1"/>
          <p:nvPr/>
        </p:nvSpPr>
        <p:spPr>
          <a:xfrm>
            <a:off x="1097280" y="2926080"/>
            <a:ext cx="3429000" cy="61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Documentation complète de l’API</a:t>
            </a:r>
            <a:endParaRPr b="1" sz="1200">
              <a:solidFill>
                <a:srgbClr val="272420"/>
              </a:solidFill>
              <a:latin typeface="Heebo"/>
              <a:ea typeface="Heebo"/>
              <a:cs typeface="Heebo"/>
              <a:sym typeface="Heebo"/>
            </a:endParaRPr>
          </a:p>
        </p:txBody>
      </p:sp>
      <p:sp>
        <p:nvSpPr>
          <p:cNvPr id="125" name="Google Shape;125;p19"/>
          <p:cNvSpPr txBox="1"/>
          <p:nvPr/>
        </p:nvSpPr>
        <p:spPr>
          <a:xfrm>
            <a:off x="1097280" y="3401568"/>
            <a:ext cx="3429000" cy="100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Fichier markdown ou Swagger.</a:t>
            </a:r>
            <a:endParaRPr sz="1100">
              <a:solidFill>
                <a:srgbClr val="272420"/>
              </a:solidFill>
              <a:latin typeface="Heebo"/>
              <a:ea typeface="Heebo"/>
              <a:cs typeface="Heebo"/>
              <a:sym typeface="Heebo"/>
            </a:endParaRPr>
          </a:p>
        </p:txBody>
      </p:sp>
      <p:sp>
        <p:nvSpPr>
          <p:cNvPr id="126" name="Google Shape;126;p19"/>
          <p:cNvSpPr/>
          <p:nvPr/>
        </p:nvSpPr>
        <p:spPr>
          <a:xfrm>
            <a:off x="731520" y="3172968"/>
            <a:ext cx="365700" cy="365700"/>
          </a:xfrm>
          <a:prstGeom prst="roundRect">
            <a:avLst>
              <a:gd fmla="val 16667" name="adj"/>
            </a:avLst>
          </a:prstGeom>
          <a:noFill/>
          <a:ln cap="flat" cmpd="sng" w="9525">
            <a:solidFill>
              <a:srgbClr val="27242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a:solidFill>
                  <a:srgbClr val="272420"/>
                </a:solidFill>
                <a:latin typeface="Heebo"/>
                <a:ea typeface="Heebo"/>
                <a:cs typeface="Heebo"/>
                <a:sym typeface="Heebo"/>
              </a:rPr>
              <a:t>3</a:t>
            </a:r>
            <a:endParaRPr b="1">
              <a:solidFill>
                <a:srgbClr val="272420"/>
              </a:solidFill>
              <a:latin typeface="Heebo"/>
              <a:ea typeface="Heebo"/>
              <a:cs typeface="Heebo"/>
              <a:sym typeface="Heebo"/>
            </a:endParaRPr>
          </a:p>
        </p:txBody>
      </p:sp>
      <p:sp>
        <p:nvSpPr>
          <p:cNvPr id="127" name="Google Shape;127;p19"/>
          <p:cNvSpPr txBox="1"/>
          <p:nvPr/>
        </p:nvSpPr>
        <p:spPr>
          <a:xfrm>
            <a:off x="4983480" y="2926080"/>
            <a:ext cx="3429000" cy="61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200">
                <a:solidFill>
                  <a:srgbClr val="272420"/>
                </a:solidFill>
                <a:latin typeface="Heebo"/>
                <a:ea typeface="Heebo"/>
                <a:cs typeface="Heebo"/>
                <a:sym typeface="Heebo"/>
              </a:rPr>
              <a:t>Démonstration et Déploiement Local</a:t>
            </a:r>
            <a:endParaRPr b="1" sz="1200">
              <a:solidFill>
                <a:srgbClr val="272420"/>
              </a:solidFill>
              <a:latin typeface="Heebo"/>
              <a:ea typeface="Heebo"/>
              <a:cs typeface="Heebo"/>
              <a:sym typeface="Heebo"/>
            </a:endParaRPr>
          </a:p>
        </p:txBody>
      </p:sp>
      <p:sp>
        <p:nvSpPr>
          <p:cNvPr id="128" name="Google Shape;128;p19"/>
          <p:cNvSpPr txBox="1"/>
          <p:nvPr/>
        </p:nvSpPr>
        <p:spPr>
          <a:xfrm>
            <a:off x="4983480" y="3401568"/>
            <a:ext cx="3429000" cy="100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Test et démonstration par chaque groupe.</a:t>
            </a:r>
            <a:endParaRPr sz="1100">
              <a:solidFill>
                <a:srgbClr val="272420"/>
              </a:solidFill>
              <a:latin typeface="Heebo"/>
              <a:ea typeface="Heebo"/>
              <a:cs typeface="Heebo"/>
              <a:sym typeface="Heebo"/>
            </a:endParaRPr>
          </a:p>
        </p:txBody>
      </p:sp>
      <p:sp>
        <p:nvSpPr>
          <p:cNvPr id="129" name="Google Shape;129;p19"/>
          <p:cNvSpPr/>
          <p:nvPr/>
        </p:nvSpPr>
        <p:spPr>
          <a:xfrm>
            <a:off x="4617720" y="3172968"/>
            <a:ext cx="365700" cy="365700"/>
          </a:xfrm>
          <a:prstGeom prst="roundRect">
            <a:avLst>
              <a:gd fmla="val 16667" name="adj"/>
            </a:avLst>
          </a:prstGeom>
          <a:noFill/>
          <a:ln cap="flat" cmpd="sng" w="9525">
            <a:solidFill>
              <a:srgbClr val="27242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a:solidFill>
                  <a:srgbClr val="272420"/>
                </a:solidFill>
                <a:latin typeface="Heebo"/>
                <a:ea typeface="Heebo"/>
                <a:cs typeface="Heebo"/>
                <a:sym typeface="Heebo"/>
              </a:rPr>
              <a:t>4</a:t>
            </a:r>
            <a:endParaRPr b="1">
              <a:solidFill>
                <a:srgbClr val="272420"/>
              </a:solidFill>
              <a:latin typeface="Heebo"/>
              <a:ea typeface="Heebo"/>
              <a:cs typeface="Heebo"/>
              <a:sym typeface="Heeb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133" name="Shape 133"/>
        <p:cNvGrpSpPr/>
        <p:nvPr/>
      </p:nvGrpSpPr>
      <p:grpSpPr>
        <a:xfrm>
          <a:off x="0" y="0"/>
          <a:ext cx="0" cy="0"/>
          <a:chOff x="0" y="0"/>
          <a:chExt cx="0" cy="0"/>
        </a:xfrm>
      </p:grpSpPr>
      <p:sp>
        <p:nvSpPr>
          <p:cNvPr id="134" name="Google Shape;134;p20"/>
          <p:cNvSpPr txBox="1"/>
          <p:nvPr/>
        </p:nvSpPr>
        <p:spPr>
          <a:xfrm>
            <a:off x="457200" y="457200"/>
            <a:ext cx="53493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Fonctionnalités et Routes API</a:t>
            </a:r>
            <a:endParaRPr sz="2400">
              <a:solidFill>
                <a:srgbClr val="272420"/>
              </a:solidFill>
              <a:latin typeface="Heebo"/>
              <a:ea typeface="Heebo"/>
              <a:cs typeface="Heebo"/>
              <a:sym typeface="Heebo"/>
            </a:endParaRPr>
          </a:p>
        </p:txBody>
      </p:sp>
      <p:sp>
        <p:nvSpPr>
          <p:cNvPr id="135" name="Google Shape;135;p20"/>
          <p:cNvSpPr txBox="1"/>
          <p:nvPr/>
        </p:nvSpPr>
        <p:spPr>
          <a:xfrm>
            <a:off x="457200" y="923544"/>
            <a:ext cx="53493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136" name="Google Shape;136;p20"/>
          <p:cNvSpPr txBox="1"/>
          <p:nvPr/>
        </p:nvSpPr>
        <p:spPr>
          <a:xfrm>
            <a:off x="457200" y="1325880"/>
            <a:ext cx="5349300" cy="3365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272420"/>
                </a:solidFill>
                <a:latin typeface="Heebo"/>
                <a:ea typeface="Heebo"/>
                <a:cs typeface="Heebo"/>
                <a:sym typeface="Heebo"/>
              </a:rPr>
              <a:t>Gestion des Utilisateurs: Inscription, Connexion, Déconnexion. Gestion des Annonces: Création, Liste, Détails, Suppression. Gestion du Panier: Ajouter, Voir, Supprimer un article. Gestion des Commandes: Finaliser, Lister les commandes. Gestion des Dons: Lister, Réserver.</a:t>
            </a:r>
            <a:endParaRPr sz="1100">
              <a:solidFill>
                <a:srgbClr val="272420"/>
              </a:solidFill>
              <a:latin typeface="Heebo"/>
              <a:ea typeface="Heebo"/>
              <a:cs typeface="Heebo"/>
              <a:sym typeface="Heebo"/>
            </a:endParaRPr>
          </a:p>
        </p:txBody>
      </p:sp>
      <p:pic>
        <p:nvPicPr>
          <p:cNvPr id="137" name="Google Shape;137;p20"/>
          <p:cNvPicPr preferRelativeResize="0"/>
          <p:nvPr/>
        </p:nvPicPr>
        <p:blipFill>
          <a:blip r:embed="rId3">
            <a:alphaModFix/>
          </a:blip>
          <a:stretch>
            <a:fillRect/>
          </a:stretch>
        </p:blipFill>
        <p:spPr>
          <a:xfrm>
            <a:off x="6264934" y="0"/>
            <a:ext cx="2877773" cy="514807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7"/>
        </a:solidFill>
      </p:bgPr>
    </p:bg>
    <p:spTree>
      <p:nvGrpSpPr>
        <p:cNvPr id="141" name="Shape 141"/>
        <p:cNvGrpSpPr/>
        <p:nvPr/>
      </p:nvGrpSpPr>
      <p:grpSpPr>
        <a:xfrm>
          <a:off x="0" y="0"/>
          <a:ext cx="0" cy="0"/>
          <a:chOff x="0" y="0"/>
          <a:chExt cx="0" cy="0"/>
        </a:xfrm>
      </p:grpSpPr>
      <p:sp>
        <p:nvSpPr>
          <p:cNvPr id="142" name="Google Shape;142;p21"/>
          <p:cNvSpPr txBox="1"/>
          <p:nvPr/>
        </p:nvSpPr>
        <p:spPr>
          <a:xfrm>
            <a:off x="457200" y="457200"/>
            <a:ext cx="8229600" cy="55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272420"/>
                </a:solidFill>
                <a:latin typeface="Heebo"/>
                <a:ea typeface="Heebo"/>
                <a:cs typeface="Heebo"/>
                <a:sym typeface="Heebo"/>
              </a:rPr>
              <a:t>Technologies et Outils Backend</a:t>
            </a:r>
            <a:endParaRPr sz="2400">
              <a:solidFill>
                <a:srgbClr val="272420"/>
              </a:solidFill>
              <a:latin typeface="Heebo"/>
              <a:ea typeface="Heebo"/>
              <a:cs typeface="Heebo"/>
              <a:sym typeface="Heebo"/>
            </a:endParaRPr>
          </a:p>
        </p:txBody>
      </p:sp>
      <p:sp>
        <p:nvSpPr>
          <p:cNvPr id="143" name="Google Shape;143;p21"/>
          <p:cNvSpPr txBox="1"/>
          <p:nvPr/>
        </p:nvSpPr>
        <p:spPr>
          <a:xfrm>
            <a:off x="457200" y="923544"/>
            <a:ext cx="82296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144" name="Google Shape;144;p21"/>
          <p:cNvSpPr txBox="1"/>
          <p:nvPr/>
        </p:nvSpPr>
        <p:spPr>
          <a:xfrm>
            <a:off x="914400" y="1444752"/>
            <a:ext cx="3429000" cy="61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rgbClr val="272420"/>
                </a:solidFill>
                <a:latin typeface="Heebo"/>
                <a:ea typeface="Heebo"/>
                <a:cs typeface="Heebo"/>
                <a:sym typeface="Heebo"/>
              </a:rPr>
              <a:t>Node.js avec Express</a:t>
            </a:r>
            <a:endParaRPr b="1" sz="1200">
              <a:solidFill>
                <a:srgbClr val="272420"/>
              </a:solidFill>
              <a:latin typeface="Heebo"/>
              <a:ea typeface="Heebo"/>
              <a:cs typeface="Heebo"/>
              <a:sym typeface="Heebo"/>
            </a:endParaRPr>
          </a:p>
        </p:txBody>
      </p:sp>
      <p:sp>
        <p:nvSpPr>
          <p:cNvPr id="145" name="Google Shape;145;p21"/>
          <p:cNvSpPr txBox="1"/>
          <p:nvPr/>
        </p:nvSpPr>
        <p:spPr>
          <a:xfrm>
            <a:off x="914400" y="1920240"/>
            <a:ext cx="3429000" cy="1005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rgbClr val="272420"/>
                </a:solidFill>
                <a:latin typeface="Heebo"/>
                <a:ea typeface="Heebo"/>
                <a:cs typeface="Heebo"/>
                <a:sym typeface="Heebo"/>
              </a:rPr>
              <a:t>Framework backend.</a:t>
            </a:r>
            <a:endParaRPr sz="1100">
              <a:solidFill>
                <a:srgbClr val="272420"/>
              </a:solidFill>
              <a:latin typeface="Heebo"/>
              <a:ea typeface="Heebo"/>
              <a:cs typeface="Heebo"/>
              <a:sym typeface="Heebo"/>
            </a:endParaRPr>
          </a:p>
        </p:txBody>
      </p:sp>
      <p:sp>
        <p:nvSpPr>
          <p:cNvPr id="146" name="Google Shape;146;p21"/>
          <p:cNvSpPr txBox="1"/>
          <p:nvPr/>
        </p:nvSpPr>
        <p:spPr>
          <a:xfrm>
            <a:off x="4800600" y="1444752"/>
            <a:ext cx="3429000" cy="61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rgbClr val="272420"/>
                </a:solidFill>
                <a:latin typeface="Heebo"/>
                <a:ea typeface="Heebo"/>
                <a:cs typeface="Heebo"/>
                <a:sym typeface="Heebo"/>
              </a:rPr>
              <a:t>MongoDB avec Mongoose</a:t>
            </a:r>
            <a:endParaRPr b="1" sz="1200">
              <a:solidFill>
                <a:srgbClr val="272420"/>
              </a:solidFill>
              <a:latin typeface="Heebo"/>
              <a:ea typeface="Heebo"/>
              <a:cs typeface="Heebo"/>
              <a:sym typeface="Heebo"/>
            </a:endParaRPr>
          </a:p>
        </p:txBody>
      </p:sp>
      <p:sp>
        <p:nvSpPr>
          <p:cNvPr id="147" name="Google Shape;147;p21"/>
          <p:cNvSpPr txBox="1"/>
          <p:nvPr/>
        </p:nvSpPr>
        <p:spPr>
          <a:xfrm>
            <a:off x="4800600" y="1920240"/>
            <a:ext cx="3429000" cy="1005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rgbClr val="272420"/>
                </a:solidFill>
                <a:latin typeface="Heebo"/>
                <a:ea typeface="Heebo"/>
                <a:cs typeface="Heebo"/>
                <a:sym typeface="Heebo"/>
              </a:rPr>
              <a:t>Base de données NoSQL.</a:t>
            </a:r>
            <a:endParaRPr sz="1100">
              <a:solidFill>
                <a:srgbClr val="272420"/>
              </a:solidFill>
              <a:latin typeface="Heebo"/>
              <a:ea typeface="Heebo"/>
              <a:cs typeface="Heebo"/>
              <a:sym typeface="Heebo"/>
            </a:endParaRPr>
          </a:p>
        </p:txBody>
      </p:sp>
      <p:sp>
        <p:nvSpPr>
          <p:cNvPr id="148" name="Google Shape;148;p21"/>
          <p:cNvSpPr txBox="1"/>
          <p:nvPr/>
        </p:nvSpPr>
        <p:spPr>
          <a:xfrm>
            <a:off x="914400" y="2926080"/>
            <a:ext cx="3429000" cy="61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rgbClr val="272420"/>
                </a:solidFill>
                <a:latin typeface="Heebo"/>
                <a:ea typeface="Heebo"/>
                <a:cs typeface="Heebo"/>
                <a:sym typeface="Heebo"/>
              </a:rPr>
              <a:t>jsonwebtoken (JWT)</a:t>
            </a:r>
            <a:endParaRPr b="1" sz="1200">
              <a:solidFill>
                <a:srgbClr val="272420"/>
              </a:solidFill>
              <a:latin typeface="Heebo"/>
              <a:ea typeface="Heebo"/>
              <a:cs typeface="Heebo"/>
              <a:sym typeface="Heebo"/>
            </a:endParaRPr>
          </a:p>
        </p:txBody>
      </p:sp>
      <p:sp>
        <p:nvSpPr>
          <p:cNvPr id="149" name="Google Shape;149;p21"/>
          <p:cNvSpPr txBox="1"/>
          <p:nvPr/>
        </p:nvSpPr>
        <p:spPr>
          <a:xfrm>
            <a:off x="914400" y="3401568"/>
            <a:ext cx="3429000" cy="1005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rgbClr val="272420"/>
                </a:solidFill>
                <a:latin typeface="Heebo"/>
                <a:ea typeface="Heebo"/>
                <a:cs typeface="Heebo"/>
                <a:sym typeface="Heebo"/>
              </a:rPr>
              <a:t>Gestion de l’authentification.</a:t>
            </a:r>
            <a:endParaRPr sz="1100">
              <a:solidFill>
                <a:srgbClr val="272420"/>
              </a:solidFill>
              <a:latin typeface="Heebo"/>
              <a:ea typeface="Heebo"/>
              <a:cs typeface="Heebo"/>
              <a:sym typeface="Heebo"/>
            </a:endParaRPr>
          </a:p>
        </p:txBody>
      </p:sp>
      <p:sp>
        <p:nvSpPr>
          <p:cNvPr id="150" name="Google Shape;150;p21"/>
          <p:cNvSpPr txBox="1"/>
          <p:nvPr/>
        </p:nvSpPr>
        <p:spPr>
          <a:xfrm>
            <a:off x="4800600" y="2926080"/>
            <a:ext cx="3429000" cy="61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rgbClr val="272420"/>
                </a:solidFill>
                <a:latin typeface="Heebo"/>
                <a:ea typeface="Heebo"/>
                <a:cs typeface="Heebo"/>
                <a:sym typeface="Heebo"/>
              </a:rPr>
              <a:t>bcrypt</a:t>
            </a:r>
            <a:endParaRPr b="1" sz="1200">
              <a:solidFill>
                <a:srgbClr val="272420"/>
              </a:solidFill>
              <a:latin typeface="Heebo"/>
              <a:ea typeface="Heebo"/>
              <a:cs typeface="Heebo"/>
              <a:sym typeface="Heebo"/>
            </a:endParaRPr>
          </a:p>
        </p:txBody>
      </p:sp>
      <p:sp>
        <p:nvSpPr>
          <p:cNvPr id="151" name="Google Shape;151;p21"/>
          <p:cNvSpPr txBox="1"/>
          <p:nvPr/>
        </p:nvSpPr>
        <p:spPr>
          <a:xfrm>
            <a:off x="4800600" y="3401568"/>
            <a:ext cx="3429000" cy="1005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rgbClr val="272420"/>
                </a:solidFill>
                <a:latin typeface="Heebo"/>
                <a:ea typeface="Heebo"/>
                <a:cs typeface="Heebo"/>
                <a:sym typeface="Heebo"/>
              </a:rPr>
              <a:t>Cryptage des mots de passe.</a:t>
            </a:r>
            <a:endParaRPr sz="1100">
              <a:solidFill>
                <a:srgbClr val="272420"/>
              </a:solidFill>
              <a:latin typeface="Heebo"/>
              <a:ea typeface="Heebo"/>
              <a:cs typeface="Heebo"/>
              <a:sym typeface="Heeb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